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508" r:id="rId2"/>
    <p:sldId id="257" r:id="rId3"/>
    <p:sldId id="258" r:id="rId4"/>
    <p:sldId id="260" r:id="rId5"/>
    <p:sldId id="261" r:id="rId6"/>
    <p:sldId id="262" r:id="rId7"/>
    <p:sldId id="264" r:id="rId8"/>
    <p:sldId id="279" r:id="rId9"/>
    <p:sldId id="275" r:id="rId10"/>
    <p:sldId id="276" r:id="rId11"/>
    <p:sldId id="277" r:id="rId12"/>
    <p:sldId id="278" r:id="rId13"/>
    <p:sldId id="280" r:id="rId14"/>
    <p:sldId id="266" r:id="rId15"/>
    <p:sldId id="285" r:id="rId16"/>
    <p:sldId id="284" r:id="rId17"/>
    <p:sldId id="274" r:id="rId18"/>
    <p:sldId id="510" r:id="rId19"/>
    <p:sldId id="511" r:id="rId20"/>
    <p:sldId id="512" r:id="rId21"/>
    <p:sldId id="513" r:id="rId22"/>
    <p:sldId id="514" r:id="rId23"/>
    <p:sldId id="509" r:id="rId24"/>
    <p:sldId id="515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71" autoAdjust="0"/>
  </p:normalViewPr>
  <p:slideViewPr>
    <p:cSldViewPr>
      <p:cViewPr varScale="1">
        <p:scale>
          <a:sx n="56" d="100"/>
          <a:sy n="56" d="100"/>
        </p:scale>
        <p:origin x="14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F0FFD6B-7699-404F-A993-101FB691C548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A90F01-3F3C-4491-AE7B-1F1AB57B94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24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0B74-0950-4EAC-90CA-EC2786B0A29C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EDA7C-7749-4139-A68B-A792621616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626200"/>
      </p:ext>
    </p:extLst>
  </p:cSld>
  <p:clrMapOvr>
    <a:masterClrMapping/>
  </p:clrMapOvr>
  <p:transition advClick="0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7518A-596E-4B36-8F5F-05DFE6651515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9BE7D-6A17-4357-8D07-6B97089617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569997"/>
      </p:ext>
    </p:extLst>
  </p:cSld>
  <p:clrMapOvr>
    <a:masterClrMapping/>
  </p:clrMapOvr>
  <p:transition advClick="0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9A5C-9839-416D-83C8-93655888BB8F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E3261-D289-4D82-B9B4-3C2C2A9FC8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8625692"/>
      </p:ext>
    </p:extLst>
  </p:cSld>
  <p:clrMapOvr>
    <a:masterClrMapping/>
  </p:clrMapOvr>
  <p:transition advClick="0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111D-49AC-4990-A5EB-3B4BC8A9ED9E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5F985-FFE9-47F8-AC27-4DE9CB6D16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493129"/>
      </p:ext>
    </p:extLst>
  </p:cSld>
  <p:clrMapOvr>
    <a:masterClrMapping/>
  </p:clrMapOvr>
  <p:transition advClick="0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FCC4-8DC8-43D0-9215-C9F036786E50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4272D-9179-4687-8022-43CB51E510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776902"/>
      </p:ext>
    </p:extLst>
  </p:cSld>
  <p:clrMapOvr>
    <a:masterClrMapping/>
  </p:clrMapOvr>
  <p:transition advClick="0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13FB8-1ED2-4C3B-8DBF-08EC55FBC8EF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26BE-76EB-4E18-AD3A-022AB361ED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0996531"/>
      </p:ext>
    </p:extLst>
  </p:cSld>
  <p:clrMapOvr>
    <a:masterClrMapping/>
  </p:clrMapOvr>
  <p:transition advClick="0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F8DB7-C467-4A57-9C07-5C39E97FCD75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147BC-16CF-408E-A92E-EAE62E9ED4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4219065"/>
      </p:ext>
    </p:extLst>
  </p:cSld>
  <p:clrMapOvr>
    <a:masterClrMapping/>
  </p:clrMapOvr>
  <p:transition advClick="0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4365-031F-4C0A-925C-F3953AA4D7C0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BFB1B-358A-4ECE-8717-7EF0E98EF8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114747"/>
      </p:ext>
    </p:extLst>
  </p:cSld>
  <p:clrMapOvr>
    <a:masterClrMapping/>
  </p:clrMapOvr>
  <p:transition advClick="0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A530-05CE-4384-9204-C8E6D9561F0C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BD362-999A-4CFD-BDE7-B5D2B3217A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4790417"/>
      </p:ext>
    </p:extLst>
  </p:cSld>
  <p:clrMapOvr>
    <a:masterClrMapping/>
  </p:clrMapOvr>
  <p:transition advClick="0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EB70-A17D-4E3E-B110-3AC57D398C38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240E4-B29A-4FC1-92DA-660148C3E1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11086"/>
      </p:ext>
    </p:extLst>
  </p:cSld>
  <p:clrMapOvr>
    <a:masterClrMapping/>
  </p:clrMapOvr>
  <p:transition advClick="0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59E7-7626-4DEF-9964-E740394E59EC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CFA1390-DFAC-46B5-8A9B-512362B724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055650"/>
      </p:ext>
    </p:extLst>
  </p:cSld>
  <p:clrMapOvr>
    <a:masterClrMapping/>
  </p:clrMapOvr>
  <p:transition advClick="0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51D51-4F3F-4920-85EC-CEABA5D93A23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EAEE"/>
                </a:solidFill>
                <a:latin typeface="Constantia" panose="02030602050306030303" pitchFamily="18" charset="0"/>
              </a:defRPr>
            </a:lvl1pPr>
          </a:lstStyle>
          <a:p>
            <a:fld id="{FC75554F-4816-48F1-BF6C-C69B824468EB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8" r:id="rId9"/>
    <p:sldLayoutId id="2147483836" r:id="rId10"/>
    <p:sldLayoutId id="2147483837" r:id="rId11"/>
  </p:sldLayoutIdLst>
  <p:transition advClick="0" advTm="7000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8948738" cy="6669087"/>
          </a:xfrm>
        </p:spPr>
        <p:txBody>
          <a:bodyPr anchor="ctr"/>
          <a:lstStyle/>
          <a:p>
            <a:pPr algn="r">
              <a:defRPr/>
            </a:pP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Медико-профилактический</a:t>
            </a:r>
            <a:b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</a:t>
            </a:r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Оренбургского Государственного</a:t>
            </a:r>
            <a:b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Медицинского Университета</a:t>
            </a:r>
            <a:endParaRPr lang="ru-RU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logo"/>
          <p:cNvPicPr>
            <a:picLocks noChangeAspect="1" noChangeArrowheads="1"/>
          </p:cNvPicPr>
          <p:nvPr/>
        </p:nvPicPr>
        <p:blipFill>
          <a:blip r:embed="rId2">
            <a:lum brigh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266541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357166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smtClean="0"/>
              <a:t>Кафедра эпидемиологии и инфекционных болезней</a:t>
            </a:r>
            <a:endParaRPr lang="ru-RU" sz="24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286375"/>
            <a:ext cx="9144000" cy="1571625"/>
          </a:xfrm>
        </p:spPr>
        <p:txBody>
          <a:bodyPr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Основные научные направления, разрабатываемые сотрудниками кафедры:  «</a:t>
            </a:r>
            <a:r>
              <a:rPr lang="ru-RU" dirty="0" err="1" smtClean="0"/>
              <a:t>Микроэкология</a:t>
            </a:r>
            <a:r>
              <a:rPr lang="ru-RU" dirty="0" smtClean="0"/>
              <a:t> человека в норме и патологии«, «Региональные особенности эпидемиологии актуальных инфекционных и неинфекционных болезней», «Эпидемиология природно-очаговых инфекций и </a:t>
            </a:r>
            <a:r>
              <a:rPr lang="ru-RU" dirty="0" err="1" smtClean="0"/>
              <a:t>паразитозов</a:t>
            </a:r>
            <a:r>
              <a:rPr lang="ru-RU" dirty="0" smtClean="0"/>
              <a:t>», «Среда обитания человека и эпидемический процесс». Кружок эпидемиологии и инфекционных болезней не однократно занимал призовые места и награждался дипломами  на СНК</a:t>
            </a:r>
            <a:endParaRPr lang="ru-RU" dirty="0"/>
          </a:p>
        </p:txBody>
      </p:sp>
      <p:pic>
        <p:nvPicPr>
          <p:cNvPr id="12292" name="Picture 6" descr="imag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04825"/>
            <a:ext cx="6913563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12968" cy="1030916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/>
              <a:t>Кафедра гигиены детей и подростков </a:t>
            </a:r>
            <a:br>
              <a:rPr lang="ru-RU" sz="3200" smtClean="0"/>
            </a:br>
            <a:r>
              <a:rPr lang="ru-RU" sz="3200" smtClean="0"/>
              <a:t>с гигиеной питания и труда</a:t>
            </a:r>
            <a:endParaRPr lang="ru-RU" sz="32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7563" y="1214438"/>
            <a:ext cx="5391150" cy="5357812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Основными направлениями научных исследований кафедрального коллектива являются</a:t>
            </a:r>
            <a:r>
              <a:rPr lang="ru-RU" dirty="0" smtClean="0"/>
              <a:t>: оценка состояния здоровья и уровня адаптационных резервов организма детей и подростков в условиях комплексного воздействия школьной и окружающей среды; разработка и оценка питания, алиментарного статуса детей и подростков образовательных учреждений; физиолого-гигиеническая характеристика условий труда и состояния здоровья работников газовой, нефтехимической промышленности </a:t>
            </a:r>
            <a:endParaRPr lang="ru-RU" dirty="0"/>
          </a:p>
        </p:txBody>
      </p:sp>
      <p:pic>
        <p:nvPicPr>
          <p:cNvPr id="1331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57313"/>
            <a:ext cx="23574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71938"/>
            <a:ext cx="2286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620688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/>
              <a:t>Кафедра общественного здоровья и здравоохранения</a:t>
            </a:r>
            <a:endParaRPr lang="ru-RU" sz="2800"/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4500563" y="785813"/>
            <a:ext cx="3802062" cy="5572125"/>
          </a:xfrm>
        </p:spPr>
        <p:txBody>
          <a:bodyPr/>
          <a:lstStyle/>
          <a:p>
            <a:pPr algn="just" eaLnBrk="1" hangingPunct="1"/>
            <a:r>
              <a:rPr lang="ru-RU" altLang="ru-RU" smtClean="0"/>
              <a:t>Заведующий кафедрой, д.м.н. Евгений Леонидович Борщук. Имеет 125 научных работ, в том числе 2 монографии. Отличник здравоохранения, награжден грамотой ЦК Федерации Независимых Профсоюзов России, лауреат премии правительства Оренбургской области в области науки и техники 2009г.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434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85813"/>
            <a:ext cx="40005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FFFF00"/>
                </a:solidFill>
              </a:rPr>
              <a:t>Выход на объект</a:t>
            </a: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142875"/>
            <a:ext cx="6000750" cy="6715125"/>
          </a:xfrm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katya\док\Корнеев А.Г\Фото. Иммунопрофилактика\DSC048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772400" cy="1362456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/>
              <a:t>Наши научные конференции</a:t>
            </a:r>
            <a:endParaRPr lang="ru-RU" sz="4000"/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772400" cy="1362456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Мы на олимпиаде</a:t>
            </a:r>
            <a:endParaRPr lang="ru-RU"/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0"/>
            <a:ext cx="8072437" cy="1752600"/>
          </a:xfrm>
        </p:spPr>
        <p:txBody>
          <a:bodyPr/>
          <a:lstStyle/>
          <a:p>
            <a:pPr marR="0" algn="ctr" eaLnBrk="1" hangingPunct="1"/>
            <a:r>
              <a:rPr lang="ru-RU" altLang="ru-RU" smtClean="0"/>
              <a:t>В ОрГМУ существует центр добровольческого движения, основным звеном которого является волонтер - человек безвозмездно готовый помогать людям, попавшим в тяжелое жизненное положение</a:t>
            </a:r>
          </a:p>
        </p:txBody>
      </p:sp>
      <p:pic>
        <p:nvPicPr>
          <p:cNvPr id="19459" name="Picture 4" descr="J:\ВУЗОВСКИЙ ПРОФ.ДЕНЬ информация на сайт студентам 15г\1a14ab889878010be3390e9fa667abc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58348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Свои знания мы черпаем в научной библиотеке  университета</a:t>
            </a:r>
            <a:endParaRPr lang="ru-RU"/>
          </a:p>
        </p:txBody>
      </p:sp>
      <p:pic>
        <p:nvPicPr>
          <p:cNvPr id="20483" name="Picture 4" descr="che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73238"/>
            <a:ext cx="28702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Слайд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54721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 тишине читального зала можно готовиться к занятиям</a:t>
            </a:r>
            <a:endParaRPr lang="ru-RU" dirty="0"/>
          </a:p>
        </p:txBody>
      </p:sp>
      <p:pic>
        <p:nvPicPr>
          <p:cNvPr id="21507" name="Picture 4" descr="6конференция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 b="17839"/>
          <a:stretch>
            <a:fillRect/>
          </a:stretch>
        </p:blipFill>
        <p:spPr bwMode="auto">
          <a:xfrm>
            <a:off x="611188" y="1484313"/>
            <a:ext cx="78486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ln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/>
              <a:t>История  медико-профилактического факультета</a:t>
            </a:r>
            <a:endParaRPr lang="ru-RU" sz="3200"/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	В связи с необходимостью подготовки специалистов в Оренбургской области первичной профилактики заболеваний и обеспечения санитарно-эпидемиологичекого благополучия населения в 1995 году был создан медико-профилактический факультет </a:t>
            </a:r>
          </a:p>
          <a:p>
            <a:pPr algn="just" eaLnBrk="1" hangingPunct="1"/>
            <a:r>
              <a:rPr lang="ru-RU" altLang="ru-RU" smtClean="0"/>
              <a:t>Первым деканом стал профессор  В.М.Боев </a:t>
            </a:r>
          </a:p>
          <a:p>
            <a:pPr algn="just" eaLnBrk="1" hangingPunct="1"/>
            <a:r>
              <a:rPr lang="ru-RU" altLang="ru-RU" smtClean="0"/>
              <a:t>с 2001 г. деканом стал профессор М.В.Скачков </a:t>
            </a:r>
          </a:p>
          <a:p>
            <a:pPr algn="just" eaLnBrk="1" hangingPunct="1"/>
            <a:r>
              <a:rPr lang="ru-RU" altLang="ru-RU" smtClean="0"/>
              <a:t>с 2009 года факультетом руководил к.м.н. О.В.Ширшов  </a:t>
            </a:r>
          </a:p>
          <a:p>
            <a:pPr algn="just" eaLnBrk="1" hangingPunct="1"/>
            <a:r>
              <a:rPr lang="ru-RU" altLang="ru-RU" smtClean="0"/>
              <a:t>На сегодня факультет возглавляет  профессор А.С. Паньков</a:t>
            </a:r>
          </a:p>
        </p:txBody>
      </p:sp>
      <p:pic>
        <p:nvPicPr>
          <p:cNvPr id="410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89363"/>
            <a:ext cx="19891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89363"/>
            <a:ext cx="2147888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89363"/>
            <a:ext cx="21764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imag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11093" b="-1375"/>
          <a:stretch>
            <a:fillRect/>
          </a:stretch>
        </p:blipFill>
        <p:spPr bwMode="auto">
          <a:xfrm>
            <a:off x="6745288" y="3789363"/>
            <a:ext cx="224313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828675"/>
          </a:xfrm>
          <a:noFill/>
        </p:spPr>
        <p:txBody>
          <a:bodyPr lIns="91440" rIns="91440" bIns="45720"/>
          <a:lstStyle/>
          <a:p>
            <a:pPr algn="ctr"/>
            <a:r>
              <a:rPr lang="ru-RU" altLang="ru-RU" smtClean="0"/>
              <a:t>Общежития ОрГМУ</a:t>
            </a:r>
          </a:p>
        </p:txBody>
      </p:sp>
      <p:pic>
        <p:nvPicPr>
          <p:cNvPr id="22531" name="Picture 7" descr="ob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50403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obs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24175"/>
            <a:ext cx="52562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obsh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81075"/>
            <a:ext cx="5111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404813"/>
            <a:ext cx="8362950" cy="684212"/>
          </a:xfrm>
          <a:noFill/>
        </p:spPr>
        <p:txBody>
          <a:bodyPr lIns="91440" rIns="91440" bIns="45720"/>
          <a:lstStyle/>
          <a:p>
            <a:pPr algn="ctr"/>
            <a:r>
              <a:rPr lang="ru-RU" altLang="ru-RU" sz="3000" smtClean="0"/>
              <a:t>Спортивные секции</a:t>
            </a:r>
            <a:br>
              <a:rPr lang="ru-RU" altLang="ru-RU" sz="3000" smtClean="0"/>
            </a:br>
            <a:r>
              <a:rPr lang="ru-RU" altLang="ru-RU" sz="3000" smtClean="0"/>
              <a:t>СОЦ «Гиппократ»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2205038"/>
            <a:ext cx="1882775" cy="54133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mtClean="0"/>
              <a:t>Бадминтон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2339975" y="2781300"/>
            <a:ext cx="18002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600">
                <a:latin typeface="Constantia" panose="02030602050306030303" pitchFamily="18" charset="0"/>
              </a:rPr>
              <a:t>Баскетбол</a:t>
            </a: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4427538" y="2781300"/>
            <a:ext cx="188277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600">
                <a:latin typeface="Constantia" panose="02030602050306030303" pitchFamily="18" charset="0"/>
              </a:rPr>
              <a:t>Волейбол</a:t>
            </a: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6732588" y="2205038"/>
            <a:ext cx="18827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600">
                <a:latin typeface="Constantia" panose="02030602050306030303" pitchFamily="18" charset="0"/>
              </a:rPr>
              <a:t>Дартс</a:t>
            </a: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250825" y="5949950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000">
                <a:latin typeface="Constantia" panose="02030602050306030303" pitchFamily="18" charset="0"/>
              </a:rPr>
              <a:t>Гиревой спорт</a:t>
            </a: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2555875" y="5084763"/>
            <a:ext cx="13684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600">
                <a:latin typeface="Constantia" panose="02030602050306030303" pitchFamily="18" charset="0"/>
              </a:rPr>
              <a:t>Лапта</a:t>
            </a: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4427538" y="5084763"/>
            <a:ext cx="18827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600">
                <a:latin typeface="Constantia" panose="02030602050306030303" pitchFamily="18" charset="0"/>
              </a:rPr>
              <a:t>Фитнес</a:t>
            </a:r>
          </a:p>
        </p:txBody>
      </p:sp>
      <p:sp>
        <p:nvSpPr>
          <p:cNvPr id="23562" name="Rectangle 11"/>
          <p:cNvSpPr>
            <a:spLocks/>
          </p:cNvSpPr>
          <p:nvPr/>
        </p:nvSpPr>
        <p:spPr bwMode="auto">
          <a:xfrm>
            <a:off x="6588125" y="6021388"/>
            <a:ext cx="2305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>
                <a:latin typeface="Constantia" panose="02030602050306030303" pitchFamily="18" charset="0"/>
              </a:rPr>
              <a:t>Настольный теннис</a:t>
            </a:r>
          </a:p>
        </p:txBody>
      </p:sp>
      <p:pic>
        <p:nvPicPr>
          <p:cNvPr id="23563" name="Picture 12" descr="ee2132b436fdf2551d3c9c5c8fd68b73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3" descr="2cd457d9d226bd83dc78b3603c1a8fd0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57338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4" descr="b1f40bd2796c35fa8062d0f6df09e4fd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57338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5" descr="b2b9c525f7c1bb49a335e91be11dad8b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18732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6" descr="3b60a9d0a2cdf8ec6bbcadc3a6ddff94_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765175"/>
            <a:ext cx="20161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7" descr="0a0ad529e93f57f85e15802b10ac6d71_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16338"/>
            <a:ext cx="18002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8" descr="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437063"/>
            <a:ext cx="208915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9" descr="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16338"/>
            <a:ext cx="201453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>
          <a:xfrm>
            <a:off x="474663" y="4763"/>
            <a:ext cx="8229600" cy="1042987"/>
          </a:xfrm>
        </p:spPr>
        <p:txBody>
          <a:bodyPr/>
          <a:lstStyle/>
          <a:p>
            <a:pPr algn="ctr"/>
            <a:r>
              <a:rPr lang="ru-RU" altLang="ru-RU" smtClean="0"/>
              <a:t>В тренажерном зале</a:t>
            </a:r>
          </a:p>
        </p:txBody>
      </p:sp>
      <p:pic>
        <p:nvPicPr>
          <p:cNvPr id="24579" name="Picture 2" descr="E:\Фото ОрГМА\Fizvospit\DSCN35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4465637" cy="3008313"/>
          </a:xfrm>
        </p:spPr>
      </p:pic>
      <p:pic>
        <p:nvPicPr>
          <p:cNvPr id="24580" name="Picture 4" descr="p18id5sbhfmg51f58b601c5q1o2k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35350"/>
            <a:ext cx="4249737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_DSC00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96975"/>
            <a:ext cx="3051175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_DSC00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37063"/>
            <a:ext cx="3122612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1112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В здоровом теле, здоровый дух… </a:t>
            </a:r>
            <a:br>
              <a:rPr lang="ru-RU" sz="3600" dirty="0" smtClean="0"/>
            </a:br>
            <a:r>
              <a:rPr lang="ru-RU" sz="3600" dirty="0" smtClean="0"/>
              <a:t>На занятиях по физической культуре</a:t>
            </a:r>
            <a:endParaRPr lang="ru-RU" sz="3600" dirty="0"/>
          </a:p>
        </p:txBody>
      </p:sp>
      <p:pic>
        <p:nvPicPr>
          <p:cNvPr id="25603" name="Picture 4" descr="p18id6fj1q1soacd11e651crqkgu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27488"/>
            <a:ext cx="38893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p18id6fj1svufcqd1rmfeot1cs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05263"/>
            <a:ext cx="39608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p18id6fj1u6qe1lf67c1pq91q4q1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68413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p18indns4c19jr1e0fn3rmndi4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3845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  <a:noFill/>
        </p:spPr>
        <p:txBody>
          <a:bodyPr lIns="91440" rIns="91440" bIns="45720"/>
          <a:lstStyle/>
          <a:p>
            <a:pPr algn="ctr"/>
            <a:r>
              <a:rPr lang="ru-RU" altLang="ru-RU" smtClean="0"/>
              <a:t>Театр СТЭМ «Горицвет»</a:t>
            </a:r>
          </a:p>
        </p:txBody>
      </p:sp>
      <p:pic>
        <p:nvPicPr>
          <p:cNvPr id="26627" name="Picture 4" descr="dc240c00d724ca0776b18bf8d646678c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13593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286125"/>
            <a:ext cx="4714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44291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91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86058"/>
            <a:ext cx="6772268" cy="1143008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КВН «Турнир трёх»</a:t>
            </a:r>
            <a:endParaRPr lang="ru-RU"/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836712"/>
          </a:xfrm>
          <a:ln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smtClean="0"/>
              <a:t>Характеристика обучения</a:t>
            </a:r>
            <a:endParaRPr lang="ru-RU" sz="3600"/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pPr eaLnBrk="1" hangingPunct="1"/>
            <a:r>
              <a:rPr lang="ru-RU" altLang="ru-RU" smtClean="0"/>
              <a:t>	Срок обучения – 6 лет</a:t>
            </a:r>
          </a:p>
          <a:p>
            <a:pPr eaLnBrk="1" hangingPunct="1"/>
            <a:r>
              <a:rPr lang="ru-RU" altLang="ru-RU" smtClean="0"/>
              <a:t>	Квалификация – врач-специалист</a:t>
            </a:r>
          </a:p>
          <a:p>
            <a:pPr eaLnBrk="1" hangingPunct="1"/>
            <a:r>
              <a:rPr lang="ru-RU" altLang="ru-RU" smtClean="0"/>
              <a:t>	Специальность – медико-профилактическое дело</a:t>
            </a:r>
          </a:p>
        </p:txBody>
      </p:sp>
      <p:pic>
        <p:nvPicPr>
          <p:cNvPr id="5124" name="Picture 3" descr="C:\Documents and Settings\Луиза\Рабочий стол\мои фото\это все мы!!!!!!\моя ГрУпПа\Урб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804988"/>
            <a:ext cx="7215188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00563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4643438" y="4221163"/>
            <a:ext cx="450056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</a:rPr>
              <a:t>ФБУЗ «Центр гигиены и эпидемиологии </a:t>
            </a:r>
            <a:br>
              <a:rPr lang="ru-RU" altLang="ru-RU" sz="2800">
                <a:latin typeface="Times New Roman" panose="02020603050405020304" pitchFamily="18" charset="0"/>
              </a:rPr>
            </a:br>
            <a:r>
              <a:rPr lang="ru-RU" altLang="ru-RU" sz="2800">
                <a:latin typeface="Times New Roman" panose="02020603050405020304" pitchFamily="18" charset="0"/>
              </a:rPr>
              <a:t>в Оренбургской области»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4648200" y="533400"/>
            <a:ext cx="2143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600">
              <a:latin typeface="Times New Roman" panose="02020603050405020304" pitchFamily="18" charset="0"/>
            </a:endParaRPr>
          </a:p>
        </p:txBody>
      </p:sp>
      <p:pic>
        <p:nvPicPr>
          <p:cNvPr id="614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45720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5"/>
          <p:cNvSpPr txBox="1">
            <a:spLocks noChangeArrowheads="1"/>
          </p:cNvSpPr>
          <p:nvPr/>
        </p:nvSpPr>
        <p:spPr bwMode="auto">
          <a:xfrm>
            <a:off x="250825" y="333375"/>
            <a:ext cx="4248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Управление Федеральной службы по надзору в сфере защиты прав потребителей и благополучия человека по Оренбургской области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85813"/>
            <a:ext cx="8786813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23850" y="-30163"/>
            <a:ext cx="8605838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Constantia" panose="02030602050306030303" pitchFamily="18" charset="0"/>
              </a:rPr>
              <a:t>Повседневная форма специалистов Роспотребнадзора</a:t>
            </a: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643313" y="58738"/>
            <a:ext cx="550068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C000"/>
                </a:solidFill>
                <a:latin typeface="Constantia" panose="02030602050306030303" pitchFamily="18" charset="0"/>
              </a:rPr>
              <a:t>профилактическая деятельность:</a:t>
            </a:r>
            <a:endParaRPr lang="ru-RU" altLang="ru-RU" sz="3200">
              <a:solidFill>
                <a:srgbClr val="FFC000"/>
              </a:solidFill>
              <a:latin typeface="Constantia" panose="02030602050306030303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latin typeface="Constantia" panose="02030602050306030303" pitchFamily="18" charset="0"/>
              </a:rPr>
              <a:t>мероприятия по профилактике заболеваний населения;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latin typeface="Constantia" panose="02030602050306030303" pitchFamily="18" charset="0"/>
              </a:rPr>
              <a:t>санитарно-противоэпидемические мероприятия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latin typeface="Constantia" panose="02030602050306030303" pitchFamily="18" charset="0"/>
              </a:rPr>
              <a:t>оценка состояния среды обитания человека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latin typeface="Constantia" panose="02030602050306030303" pitchFamily="18" charset="0"/>
              </a:rPr>
              <a:t>оценка состояния здоровья населения;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latin typeface="Constantia" panose="02030602050306030303" pitchFamily="18" charset="0"/>
              </a:rPr>
              <a:t>организация, проведение и контроль выполнения мероприятий по профилактике профессиональных заболеваний;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latin typeface="Constantia" panose="02030602050306030303" pitchFamily="18" charset="0"/>
              </a:rPr>
              <a:t>проведение санитарно-просветительской работы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36433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368141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0"/>
            <a:ext cx="4286280" cy="428604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Аудиторная работа</a:t>
            </a:r>
            <a:endParaRPr lang="ru-RU" sz="3600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25"/>
            <a:ext cx="9144000" cy="6429375"/>
          </a:xfrm>
        </p:spPr>
        <p:txBody>
          <a:bodyPr/>
          <a:lstStyle/>
          <a:p>
            <a:pPr marR="0" algn="just" eaLnBrk="1" hangingPunct="1"/>
            <a:endParaRPr lang="ru-RU" altLang="ru-RU" smtClean="0"/>
          </a:p>
        </p:txBody>
      </p:sp>
      <p:pic>
        <p:nvPicPr>
          <p:cNvPr id="9220" name="Picture 4" descr="P10102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52863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P10103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28625"/>
            <a:ext cx="35718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27122008(00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143250"/>
            <a:ext cx="371475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5786438" y="2786063"/>
            <a:ext cx="314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onstantia" panose="02030602050306030303" pitchFamily="18" charset="0"/>
              </a:rPr>
              <a:t>Мы делаем манекен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6000750" y="6000750"/>
            <a:ext cx="2857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onstantia" panose="02030602050306030303" pitchFamily="18" charset="0"/>
              </a:rPr>
              <a:t>Занятие на кафедре эпидемиологии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1285875" y="5286375"/>
            <a:ext cx="2857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onstantia" panose="02030602050306030303" pitchFamily="18" charset="0"/>
              </a:rPr>
              <a:t>Работа с историями болезней</a:t>
            </a: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2"/>
          <p:cNvSpPr>
            <a:spLocks noGrp="1"/>
          </p:cNvSpPr>
          <p:nvPr>
            <p:ph type="body" idx="1"/>
          </p:nvPr>
        </p:nvSpPr>
        <p:spPr>
          <a:xfrm>
            <a:off x="0" y="4292600"/>
            <a:ext cx="9144000" cy="256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 smtClean="0"/>
              <a:t>Заведующий кафедрой: профессор, доктор биологических наук Михайлова Елена Алексеевна</a:t>
            </a:r>
          </a:p>
          <a:p>
            <a:pPr>
              <a:lnSpc>
                <a:spcPct val="80000"/>
              </a:lnSpc>
            </a:pPr>
            <a:r>
              <a:rPr lang="ru-RU" altLang="ru-RU" sz="1400" smtClean="0"/>
              <a:t>В штате кафедры 1 профессор, доктор биологических наук, 6 доцентов (кандидаты медицинских и биологических наук), 6 ассистентов (из них 1 - кандидат биологических наук). </a:t>
            </a:r>
          </a:p>
          <a:p>
            <a:pPr>
              <a:lnSpc>
                <a:spcPct val="80000"/>
              </a:lnSpc>
            </a:pPr>
            <a:r>
              <a:rPr lang="ru-RU" altLang="ru-RU" sz="1400" smtClean="0"/>
              <a:t>Нурметова Г.С., Кучерова Т.Н., Климанова Э.Р., Гусева А.А., Кащук Н.Ю., Фёдорова Т.О., Плакатина Н.В., Укубаева Д.Г., Сафарова Д.Р., Дубинец Т.В.,  Киргизова С.Б., Ляшенко И.Э., Фомина М.В., Плотников А.О., Желтова В.И. </a:t>
            </a:r>
          </a:p>
          <a:p>
            <a:pPr>
              <a:lnSpc>
                <a:spcPct val="80000"/>
              </a:lnSpc>
            </a:pPr>
            <a:r>
              <a:rPr lang="ru-RU" altLang="ru-RU" sz="1400" smtClean="0"/>
              <a:t>Научная деятельность кафедры: «Изучение естественной резистентности организма в норме и при патологических состояниях»; «Анализ механизмов персистенции микроорганизмов и разработка подходов к управлению этими процессами»; «Изучение фундаментальных и медицинских аспектов микробной экологии человека».</a:t>
            </a:r>
            <a:r>
              <a:rPr lang="ru-RU" altLang="ru-RU" sz="900" smtClean="0"/>
              <a:t>           </a:t>
            </a:r>
          </a:p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</p:txBody>
      </p:sp>
      <p:pic>
        <p:nvPicPr>
          <p:cNvPr id="10243" name="Picture 6" descr="IMG 99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8050"/>
            <a:ext cx="590391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Текст 2"/>
          <p:cNvSpPr>
            <a:spLocks/>
          </p:cNvSpPr>
          <p:nvPr/>
        </p:nvSpPr>
        <p:spPr bwMode="auto">
          <a:xfrm>
            <a:off x="611188" y="692150"/>
            <a:ext cx="91440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ru-RU" altLang="ru-RU" sz="900">
              <a:latin typeface="Constantia" panose="02030602050306030303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ru-RU" altLang="ru-RU" sz="900">
              <a:latin typeface="Constantia" panose="02030602050306030303" pitchFamily="18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95288" y="115888"/>
            <a:ext cx="8351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Кафедра микробиологии, вирусологии, иммунологии</a:t>
            </a:r>
          </a:p>
          <a:p>
            <a:endParaRPr lang="ru-RU" altLang="ru-RU" sz="2400"/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78579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smtClean="0">
                <a:effectLst/>
              </a:rPr>
              <a:t>Кафедра общей и коммунальной гигиены с экологией человека</a:t>
            </a:r>
            <a:endParaRPr lang="ru-RU" sz="2400">
              <a:effectLst/>
            </a:endParaRP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179388" y="5229225"/>
            <a:ext cx="8785225" cy="14859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700" smtClean="0"/>
              <a:t>    За последние годы сотрудники кафедры ежегодно становились лауреатами премий администрации области в области науки и техники. Ведутся работы в рамках федеральных и региональных целевых программ по научной теме кафедры: Методические подходы к прогнозированию рисков здоровью населения на урбанизированных и сельских территориях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900" smtClean="0"/>
              <a:t>    </a:t>
            </a:r>
          </a:p>
          <a:p>
            <a:pPr eaLnBrk="1" hangingPunct="1">
              <a:lnSpc>
                <a:spcPct val="80000"/>
              </a:lnSpc>
            </a:pPr>
            <a:endParaRPr lang="ru-RU" altLang="ru-RU" sz="900" smtClean="0"/>
          </a:p>
        </p:txBody>
      </p:sp>
      <p:pic>
        <p:nvPicPr>
          <p:cNvPr id="11268" name="Picture 6" descr="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655320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1221</TotalTime>
  <Words>431</Words>
  <Application>Microsoft Office PowerPoint</Application>
  <PresentationFormat>Экран (4:3)</PresentationFormat>
  <Paragraphs>59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Times New Roman</vt:lpstr>
      <vt:lpstr>Поток</vt:lpstr>
      <vt:lpstr>Медико-профилактический факультет Оренбургского Государственного            Медицинского Университета</vt:lpstr>
      <vt:lpstr>История  медико-профилактического факультета</vt:lpstr>
      <vt:lpstr>Характеристика обучения</vt:lpstr>
      <vt:lpstr>Презентация PowerPoint</vt:lpstr>
      <vt:lpstr>Презентация PowerPoint</vt:lpstr>
      <vt:lpstr>Презентация PowerPoint</vt:lpstr>
      <vt:lpstr>Аудиторная работа</vt:lpstr>
      <vt:lpstr>Презентация PowerPoint</vt:lpstr>
      <vt:lpstr>Кафедра общей и коммунальной гигиены с экологией человека</vt:lpstr>
      <vt:lpstr>Кафедра эпидемиологии и инфекционных болезней</vt:lpstr>
      <vt:lpstr>Кафедра гигиены детей и подростков  с гигиеной питания и труда</vt:lpstr>
      <vt:lpstr>Кафедра общественного здоровья и здравоохранения</vt:lpstr>
      <vt:lpstr>Выход на объект</vt:lpstr>
      <vt:lpstr>Презентация PowerPoint</vt:lpstr>
      <vt:lpstr>Наши научные конференции</vt:lpstr>
      <vt:lpstr>Мы на олимпиаде</vt:lpstr>
      <vt:lpstr>Презентация PowerPoint</vt:lpstr>
      <vt:lpstr>Свои знания мы черпаем в научной библиотеке  университета</vt:lpstr>
      <vt:lpstr>В тишине читального зала можно готовиться к занятиям</vt:lpstr>
      <vt:lpstr>Общежития ОрГМУ</vt:lpstr>
      <vt:lpstr>Спортивные секции СОЦ «Гиппократ»</vt:lpstr>
      <vt:lpstr>В тренажерном зале</vt:lpstr>
      <vt:lpstr>В здоровом теле, здоровый дух…  На занятиях по физической культуре</vt:lpstr>
      <vt:lpstr>Театр СТЭМ «Горицвет»</vt:lpstr>
      <vt:lpstr>КВН «Турнир трёх»</vt:lpstr>
    </vt:vector>
  </TitlesOfParts>
  <Company>SamForum.ws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Сгибнев Борис Владимирович</cp:lastModifiedBy>
  <cp:revision>84</cp:revision>
  <dcterms:created xsi:type="dcterms:W3CDTF">2002-01-11T03:17:52Z</dcterms:created>
  <dcterms:modified xsi:type="dcterms:W3CDTF">2015-11-06T11:26:12Z</dcterms:modified>
</cp:coreProperties>
</file>